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65" r:id="rId3"/>
    <p:sldId id="267" r:id="rId4"/>
    <p:sldId id="268" r:id="rId5"/>
    <p:sldId id="269" r:id="rId6"/>
    <p:sldId id="270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>
        <p:scale>
          <a:sx n="70" d="100"/>
          <a:sy n="70" d="100"/>
        </p:scale>
        <p:origin x="536" y="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62213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2804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25197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0417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79611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23542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8707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3141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75722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5336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3507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3077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54258194"/>
              </p:ext>
            </p:extLst>
          </p:nvPr>
        </p:nvGraphicFramePr>
        <p:xfrm>
          <a:off x="118872" y="1122003"/>
          <a:ext cx="11521440" cy="45953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2927"/>
                <a:gridCol w="3081531"/>
                <a:gridCol w="3018491"/>
                <a:gridCol w="3018491"/>
              </a:tblGrid>
              <a:tr h="287538">
                <a:tc gridSpan="4">
                  <a:txBody>
                    <a:bodyPr/>
                    <a:lstStyle/>
                    <a:p>
                      <a:r>
                        <a:rPr lang="en-US" dirty="0" smtClean="0"/>
                        <a:t>I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3540"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Outcomes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Outputs </a:t>
                      </a:r>
                      <a:endParaRPr lang="en-US" b="1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Partners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/>
                    </a:p>
                  </a:txBody>
                  <a:tcPr/>
                </a:tc>
              </a:tr>
              <a:tr h="373540">
                <a:tc vMerge="1">
                  <a:txBody>
                    <a:bodyPr/>
                    <a:lstStyle/>
                    <a:p>
                      <a:endParaRPr lang="en-US" sz="1600" baseline="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National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International 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rgbClr val="FF0000"/>
                          </a:solidFill>
                        </a:rPr>
                        <a:t>The resilience</a:t>
                      </a:r>
                      <a:r>
                        <a:rPr lang="en-US" sz="16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1600" b="1" dirty="0" smtClean="0">
                          <a:solidFill>
                            <a:srgbClr val="FF0000"/>
                          </a:solidFill>
                        </a:rPr>
                        <a:t>of intensifying smallholder agricultural production systems increased </a:t>
                      </a:r>
                      <a:endParaRPr lang="en-US" sz="1600" baseline="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solidFill>
                            <a:srgbClr val="002060"/>
                          </a:solidFill>
                        </a:rPr>
                        <a:t>Develop and enhance integrated crop-livestock systems to improve productivity, profitability and reduce risks of small holder farmers without degrading the natural resource base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IER (animal production Dep, plant and soil lab, sorghum, millet, groundnut  improvement programme)</a:t>
                      </a:r>
                    </a:p>
                    <a:p>
                      <a:r>
                        <a:rPr lang="en-US" dirty="0" smtClean="0"/>
                        <a:t>University</a:t>
                      </a:r>
                      <a:r>
                        <a:rPr lang="en-US" baseline="0" dirty="0" smtClean="0"/>
                        <a:t> of Bamako (students, soil and water quality labs </a:t>
                      </a:r>
                      <a:r>
                        <a:rPr lang="en-US" baseline="0" dirty="0" err="1" smtClean="0"/>
                        <a:t>etc</a:t>
                      </a:r>
                      <a:r>
                        <a:rPr lang="en-US" baseline="0" dirty="0" smtClean="0"/>
                        <a:t>…),</a:t>
                      </a:r>
                    </a:p>
                    <a:p>
                      <a:r>
                        <a:rPr lang="en-US" baseline="0" dirty="0" smtClean="0"/>
                        <a:t>IPDR (</a:t>
                      </a:r>
                      <a:r>
                        <a:rPr lang="en-US" baseline="0" dirty="0" err="1" smtClean="0"/>
                        <a:t>Katibougou</a:t>
                      </a:r>
                      <a:r>
                        <a:rPr lang="en-US" baseline="0" dirty="0" smtClean="0"/>
                        <a:t>), University of Segou</a:t>
                      </a:r>
                    </a:p>
                    <a:p>
                      <a:r>
                        <a:rPr lang="en-US" baseline="0" dirty="0" smtClean="0"/>
                        <a:t>College of Agriculture </a:t>
                      </a:r>
                      <a:r>
                        <a:rPr lang="en-US" baseline="0" dirty="0" err="1" smtClean="0"/>
                        <a:t>M’pessoba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ICRISAT/</a:t>
                      </a:r>
                      <a:r>
                        <a:rPr lang="en-US" baseline="0" dirty="0" smtClean="0"/>
                        <a:t>ICRAF/AVRDC, </a:t>
                      </a:r>
                    </a:p>
                    <a:p>
                      <a:r>
                        <a:rPr lang="en-US" baseline="0" dirty="0" smtClean="0"/>
                        <a:t>ILRI/IITA/WU/</a:t>
                      </a:r>
                      <a:r>
                        <a:rPr lang="en-US" baseline="0" dirty="0" smtClean="0"/>
                        <a:t>PMIL</a:t>
                      </a:r>
                      <a:endParaRPr lang="en-US" dirty="0" smtClean="0"/>
                    </a:p>
                    <a:p>
                      <a:r>
                        <a:rPr lang="en-US" dirty="0" smtClean="0"/>
                        <a:t>SIIL/ILSSI/Michigan</a:t>
                      </a:r>
                      <a:r>
                        <a:rPr lang="en-US" baseline="0" dirty="0" smtClean="0"/>
                        <a:t> State </a:t>
                      </a:r>
                      <a:r>
                        <a:rPr lang="en-US" baseline="0" dirty="0" err="1" smtClean="0"/>
                        <a:t>Univ</a:t>
                      </a:r>
                      <a:r>
                        <a:rPr lang="en-US" baseline="0" dirty="0" smtClean="0"/>
                        <a:t>/Earth institute/IRD/CIRAD</a:t>
                      </a:r>
                      <a:endParaRPr lang="en-US" dirty="0" smtClean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endParaRPr lang="en-US" sz="1600" baseline="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61492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3782128"/>
              </p:ext>
            </p:extLst>
          </p:nvPr>
        </p:nvGraphicFramePr>
        <p:xfrm>
          <a:off x="118872" y="1122003"/>
          <a:ext cx="11475720" cy="3947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5104"/>
                <a:gridCol w="5157216"/>
                <a:gridCol w="1837944"/>
                <a:gridCol w="2505456"/>
              </a:tblGrid>
              <a:tr h="287538">
                <a:tc gridSpan="4">
                  <a:txBody>
                    <a:bodyPr/>
                    <a:lstStyle/>
                    <a:p>
                      <a:r>
                        <a:rPr lang="en-US" dirty="0" smtClean="0"/>
                        <a:t>Research partners 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3540"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Outcomes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Outputs </a:t>
                      </a:r>
                      <a:endParaRPr lang="en-US" b="1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Partners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/>
                    </a:p>
                  </a:txBody>
                  <a:tcPr/>
                </a:tc>
              </a:tr>
              <a:tr h="373540">
                <a:tc vMerge="1">
                  <a:txBody>
                    <a:bodyPr/>
                    <a:lstStyle/>
                    <a:p>
                      <a:endParaRPr lang="en-US" sz="1600" baseline="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National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International 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rgbClr val="00B0F0"/>
                          </a:solidFill>
                        </a:rPr>
                        <a:t>Nutrition, food safety and value addition </a:t>
                      </a: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1. Improving HH food and nutrition security, particularly the vulnerable groups (e.g. pregnant women, children, sick people, elderly </a:t>
                      </a:r>
                      <a:r>
                        <a:rPr kumimoji="0" lang="en-US" sz="18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etc</a:t>
                      </a:r>
                      <a:r>
                        <a:rPr kumimoji="0" lang="en-US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,) through:</a:t>
                      </a:r>
                    </a:p>
                    <a:p>
                      <a:pPr marL="400050" marR="0" lvl="0" indent="-4000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romanUcPeriod"/>
                        <a:tabLst/>
                        <a:defRPr/>
                      </a:pPr>
                      <a:r>
                        <a:rPr kumimoji="0" lang="en-US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Increased availability, access and consumption of diverse nutritious food</a:t>
                      </a:r>
                    </a:p>
                    <a:p>
                      <a:pPr marL="400050" marR="0" lvl="0" indent="-4000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romanUcPeriod"/>
                        <a:tabLst/>
                        <a:defRPr/>
                      </a:pPr>
                      <a:r>
                        <a:rPr kumimoji="0" lang="en-US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Creating awareness and demand for nutritious and safe food</a:t>
                      </a:r>
                    </a:p>
                    <a:p>
                      <a:pPr marL="400050" marR="0" lvl="0" indent="-4000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romanUcPeriod"/>
                        <a:tabLst/>
                        <a:defRPr/>
                      </a:pPr>
                      <a:r>
                        <a:rPr kumimoji="0" lang="en-US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Improving capacity in good nutrition practices</a:t>
                      </a:r>
                    </a:p>
                    <a:p>
                      <a:pPr marL="400050" marR="0" lvl="0" indent="-40005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AutoNum type="romanUcPeriod"/>
                        <a:tabLst/>
                        <a:defRPr/>
                      </a:pPr>
                      <a:r>
                        <a:rPr kumimoji="0" lang="en-US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Mitigation of mycotoxin contamination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IER (Dep of nutrition and post harvest)</a:t>
                      </a:r>
                    </a:p>
                    <a:p>
                      <a:r>
                        <a:rPr lang="en-US" dirty="0" smtClean="0"/>
                        <a:t>University of Bamako (FLASH),</a:t>
                      </a:r>
                    </a:p>
                    <a:p>
                      <a:r>
                        <a:rPr lang="en-US" dirty="0" smtClean="0"/>
                        <a:t>MSF</a:t>
                      </a:r>
                    </a:p>
                    <a:p>
                      <a:r>
                        <a:rPr lang="en-US" dirty="0" smtClean="0"/>
                        <a:t>AMEDD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ILRI, AVRDC, ICRISAT, IITA (gender and</a:t>
                      </a:r>
                      <a:r>
                        <a:rPr lang="en-US" baseline="0" dirty="0" smtClean="0"/>
                        <a:t> nutrition)</a:t>
                      </a:r>
                    </a:p>
                    <a:p>
                      <a:r>
                        <a:rPr lang="en-US" dirty="0" smtClean="0"/>
                        <a:t>UDS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239165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904013"/>
              </p:ext>
            </p:extLst>
          </p:nvPr>
        </p:nvGraphicFramePr>
        <p:xfrm>
          <a:off x="118872" y="1122003"/>
          <a:ext cx="11484864" cy="4038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95298"/>
                <a:gridCol w="3071748"/>
                <a:gridCol w="3008909"/>
                <a:gridCol w="3008909"/>
              </a:tblGrid>
              <a:tr h="287538">
                <a:tc gridSpan="4">
                  <a:txBody>
                    <a:bodyPr/>
                    <a:lstStyle/>
                    <a:p>
                      <a:r>
                        <a:rPr lang="en-US" dirty="0" smtClean="0"/>
                        <a:t>Research partners 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3540"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Outcomes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Outputs </a:t>
                      </a:r>
                      <a:endParaRPr lang="en-US" b="1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Partners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/>
                    </a:p>
                  </a:txBody>
                  <a:tcPr/>
                </a:tc>
              </a:tr>
              <a:tr h="373540">
                <a:tc vMerge="1">
                  <a:txBody>
                    <a:bodyPr/>
                    <a:lstStyle/>
                    <a:p>
                      <a:endParaRPr lang="en-US" sz="1600" baseline="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National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International 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rgbClr val="00B0F0"/>
                          </a:solidFill>
                        </a:rPr>
                        <a:t>Nutrition, food safety and value addition </a:t>
                      </a: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solidFill>
                            <a:srgbClr val="002060"/>
                          </a:solidFill>
                        </a:rPr>
                        <a:t>Reducing post-harvest loss and improving shelf life through better pre-harvest, harvest and post-harvest practices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IER </a:t>
                      </a:r>
                    </a:p>
                    <a:p>
                      <a:r>
                        <a:rPr lang="en-US" dirty="0" smtClean="0"/>
                        <a:t>University of Bamako (FLASH)</a:t>
                      </a:r>
                    </a:p>
                    <a:p>
                      <a:r>
                        <a:rPr lang="en-US" dirty="0" err="1" smtClean="0"/>
                        <a:t>Katibougou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ICRISAT, AVRDC, post harvest losses innovation lab, ILRI (animal product),, ICRAF 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rgbClr val="002060"/>
                          </a:solidFill>
                        </a:rPr>
                        <a:t>Improve the market value of agricultural produce through value addition thereby increasing  household income and nutritional value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IER (Dep of nutrition and post harvest)</a:t>
                      </a:r>
                    </a:p>
                    <a:p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AVRDC</a:t>
                      </a:r>
                      <a:r>
                        <a:rPr lang="en-US" dirty="0" smtClean="0"/>
                        <a:t>, </a:t>
                      </a:r>
                      <a:r>
                        <a:rPr lang="en-US" dirty="0" smtClean="0"/>
                        <a:t>ICRAF</a:t>
                      </a:r>
                      <a:endParaRPr lang="en-US" baseline="0" dirty="0" smtClean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027873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2879365"/>
              </p:ext>
            </p:extLst>
          </p:nvPr>
        </p:nvGraphicFramePr>
        <p:xfrm>
          <a:off x="118872" y="1122003"/>
          <a:ext cx="11494007" cy="4618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97205"/>
                <a:gridCol w="3074194"/>
                <a:gridCol w="3011304"/>
                <a:gridCol w="3011304"/>
              </a:tblGrid>
              <a:tr h="287538">
                <a:tc gridSpan="4">
                  <a:txBody>
                    <a:bodyPr/>
                    <a:lstStyle/>
                    <a:p>
                      <a:r>
                        <a:rPr lang="en-US" dirty="0" smtClean="0"/>
                        <a:t>Research partners 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3540"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Outcomes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Outputs </a:t>
                      </a:r>
                      <a:endParaRPr lang="en-US" b="1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Partners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/>
                    </a:p>
                  </a:txBody>
                  <a:tcPr/>
                </a:tc>
              </a:tr>
              <a:tr h="373540">
                <a:tc vMerge="1">
                  <a:txBody>
                    <a:bodyPr/>
                    <a:lstStyle/>
                    <a:p>
                      <a:endParaRPr lang="en-US" sz="1600" baseline="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National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International 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rgbClr val="FF0000"/>
                          </a:solidFill>
                        </a:rPr>
                        <a:t>Markets, institutions and gender</a:t>
                      </a:r>
                      <a:endParaRPr lang="en-US" sz="1600" dirty="0" smtClean="0">
                        <a:solidFill>
                          <a:srgbClr val="FF0000"/>
                        </a:solidFill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en-US" sz="1600" b="1" dirty="0" smtClean="0">
                          <a:solidFill>
                            <a:srgbClr val="002060"/>
                          </a:solidFill>
                        </a:rPr>
                        <a:t>Enhancing institutional options to improve; </a:t>
                      </a:r>
                    </a:p>
                    <a:p>
                      <a:pPr marL="857250" lvl="1" indent="-400050">
                        <a:buFont typeface="+mj-lt"/>
                        <a:buAutoNum type="romanLcPeriod"/>
                      </a:pPr>
                      <a:r>
                        <a:rPr lang="en-US" sz="1600" b="1" dirty="0" smtClean="0">
                          <a:solidFill>
                            <a:srgbClr val="002060"/>
                          </a:solidFill>
                        </a:rPr>
                        <a:t>market access (both agricultural inputs and outputs),</a:t>
                      </a:r>
                    </a:p>
                    <a:p>
                      <a:pPr marL="857250" lvl="1" indent="-400050">
                        <a:buFont typeface="+mj-lt"/>
                        <a:buAutoNum type="romanLcPeriod"/>
                      </a:pPr>
                      <a:r>
                        <a:rPr lang="en-US" sz="1600" b="1" dirty="0" smtClean="0">
                          <a:solidFill>
                            <a:srgbClr val="002060"/>
                          </a:solidFill>
                        </a:rPr>
                        <a:t>access to sustainable intensification technologies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IER (</a:t>
                      </a:r>
                      <a:r>
                        <a:rPr lang="en-US" dirty="0" err="1" smtClean="0"/>
                        <a:t>Sikasso</a:t>
                      </a:r>
                      <a:r>
                        <a:rPr lang="en-US" dirty="0" smtClean="0"/>
                        <a:t>),</a:t>
                      </a:r>
                    </a:p>
                    <a:p>
                      <a:r>
                        <a:rPr lang="en-US" dirty="0" smtClean="0"/>
                        <a:t>University of Bamako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ICRISAT, IITA, ICRAF, ILRI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rgbClr val="002060"/>
                          </a:solidFill>
                        </a:rPr>
                        <a:t>2. To empower the vulnerable groups (women and youth) for equitable access to and control of production assets (land, </a:t>
                      </a:r>
                      <a:r>
                        <a:rPr lang="en-US" sz="1800" b="1" dirty="0" err="1" smtClean="0">
                          <a:solidFill>
                            <a:srgbClr val="002060"/>
                          </a:solidFill>
                        </a:rPr>
                        <a:t>labour</a:t>
                      </a:r>
                      <a:r>
                        <a:rPr lang="en-US" sz="1800" b="1" dirty="0" smtClean="0">
                          <a:solidFill>
                            <a:srgbClr val="002060"/>
                          </a:solidFill>
                        </a:rPr>
                        <a:t>, credits </a:t>
                      </a:r>
                      <a:r>
                        <a:rPr lang="en-US" sz="1800" b="1" dirty="0" err="1" smtClean="0">
                          <a:solidFill>
                            <a:srgbClr val="002060"/>
                          </a:solidFill>
                        </a:rPr>
                        <a:t>etc</a:t>
                      </a:r>
                      <a:r>
                        <a:rPr lang="en-US" sz="1800" b="1" dirty="0" smtClean="0">
                          <a:solidFill>
                            <a:srgbClr val="002060"/>
                          </a:solidFill>
                        </a:rPr>
                        <a:t>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IER (</a:t>
                      </a:r>
                      <a:r>
                        <a:rPr lang="en-US" dirty="0" err="1" smtClean="0"/>
                        <a:t>Sikasso</a:t>
                      </a:r>
                      <a:r>
                        <a:rPr lang="en-US" dirty="0" smtClean="0"/>
                        <a:t>),</a:t>
                      </a:r>
                    </a:p>
                    <a:p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ICRISAT, IITA</a:t>
                      </a:r>
                      <a:endParaRPr lang="en-US" baseline="0" dirty="0" smtClean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662021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44769999"/>
              </p:ext>
            </p:extLst>
          </p:nvPr>
        </p:nvGraphicFramePr>
        <p:xfrm>
          <a:off x="118872" y="1122003"/>
          <a:ext cx="11494007" cy="3825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97205"/>
                <a:gridCol w="3074194"/>
                <a:gridCol w="3011304"/>
                <a:gridCol w="3011304"/>
              </a:tblGrid>
              <a:tr h="287538">
                <a:tc gridSpan="4">
                  <a:txBody>
                    <a:bodyPr/>
                    <a:lstStyle/>
                    <a:p>
                      <a:r>
                        <a:rPr lang="en-US" dirty="0" smtClean="0"/>
                        <a:t>Research partners 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3540"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Outcomes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Outputs </a:t>
                      </a:r>
                      <a:endParaRPr lang="en-US" b="1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Partners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/>
                    </a:p>
                  </a:txBody>
                  <a:tcPr/>
                </a:tc>
              </a:tr>
              <a:tr h="373540">
                <a:tc vMerge="1">
                  <a:txBody>
                    <a:bodyPr/>
                    <a:lstStyle/>
                    <a:p>
                      <a:endParaRPr lang="en-US" sz="1600" baseline="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National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International 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rgbClr val="FF0000"/>
                          </a:solidFill>
                        </a:rPr>
                        <a:t>Integrated innovations</a:t>
                      </a:r>
                      <a:r>
                        <a:rPr lang="en-US" sz="1600" b="1" baseline="0" dirty="0" smtClean="0">
                          <a:solidFill>
                            <a:srgbClr val="FF0000"/>
                          </a:solidFill>
                        </a:rPr>
                        <a:t> for delivery  and  scaling and of  research outputs</a:t>
                      </a: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en-US" sz="1600" baseline="0" dirty="0" smtClean="0"/>
                        <a:t>Inclusive R4D platforms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AMEDD</a:t>
                      </a:r>
                    </a:p>
                    <a:p>
                      <a:r>
                        <a:rPr lang="en-US" dirty="0" smtClean="0"/>
                        <a:t>IER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ICRAF, ICRISAT, IITA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sz="1600" baseline="0" dirty="0" smtClean="0"/>
                        <a:t>Strategic communication for effective dissemination of project outputs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AMEDD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IITA, ICRISAT, ICRAF, ILRI, AVRDC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sz="1600" baseline="0" dirty="0" smtClean="0"/>
                        <a:t>Building/strengthening synergies with leverage opportunities with development actors (NGOs, private and public sectors)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AMEDD,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ILRI, ICRAF, ICRISAT, AVRDC, 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616262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4328886"/>
              </p:ext>
            </p:extLst>
          </p:nvPr>
        </p:nvGraphicFramePr>
        <p:xfrm>
          <a:off x="118872" y="1122003"/>
          <a:ext cx="11494007" cy="5501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92224"/>
                <a:gridCol w="3679175"/>
                <a:gridCol w="3011304"/>
                <a:gridCol w="3011304"/>
              </a:tblGrid>
              <a:tr h="287538">
                <a:tc gridSpan="4">
                  <a:txBody>
                    <a:bodyPr/>
                    <a:lstStyle/>
                    <a:p>
                      <a:r>
                        <a:rPr lang="en-US" dirty="0" smtClean="0"/>
                        <a:t>Development partners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3540"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Outcomes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b="1" dirty="0" smtClean="0"/>
                        <a:t>Outputs </a:t>
                      </a:r>
                      <a:endParaRPr lang="en-US" b="1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Partners</a:t>
                      </a:r>
                      <a:r>
                        <a:rPr lang="en-US" b="1" baseline="0" dirty="0" smtClean="0"/>
                        <a:t> </a:t>
                      </a:r>
                      <a:endParaRPr lang="en-US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b="1" dirty="0"/>
                    </a:p>
                  </a:txBody>
                  <a:tcPr/>
                </a:tc>
              </a:tr>
              <a:tr h="373540">
                <a:tc vMerge="1">
                  <a:txBody>
                    <a:bodyPr/>
                    <a:lstStyle/>
                    <a:p>
                      <a:endParaRPr lang="en-US" sz="1600" baseline="0" dirty="0" smtClean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National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International 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rgbClr val="FF0000"/>
                          </a:solidFill>
                        </a:rPr>
                        <a:t>Integrated innovations</a:t>
                      </a:r>
                      <a:r>
                        <a:rPr lang="en-US" sz="1600" b="1" baseline="0" dirty="0" smtClean="0">
                          <a:solidFill>
                            <a:srgbClr val="FF0000"/>
                          </a:solidFill>
                        </a:rPr>
                        <a:t> for delivery  and  scaling and of  research outputs</a:t>
                      </a: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baseline="0" dirty="0" smtClean="0"/>
                        <a:t>Inclusive and functioning R4D platforms strengthened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AMEDD, AMASSA, GRADCOM,</a:t>
                      </a:r>
                      <a:r>
                        <a:rPr lang="en-US" baseline="0" dirty="0" smtClean="0"/>
                        <a:t> CAAD, AMEPPE, FASO DJIGUI, AOPP, </a:t>
                      </a:r>
                      <a:r>
                        <a:rPr lang="en-US" baseline="0" dirty="0" err="1" smtClean="0"/>
                        <a:t>Sehel</a:t>
                      </a:r>
                      <a:r>
                        <a:rPr lang="en-US" baseline="0" dirty="0" smtClean="0"/>
                        <a:t> ECO, </a:t>
                      </a:r>
                      <a:r>
                        <a:rPr lang="en-US" baseline="0" dirty="0" err="1" smtClean="0"/>
                        <a:t>Fondation</a:t>
                      </a:r>
                      <a:r>
                        <a:rPr lang="en-US" baseline="0" dirty="0" smtClean="0"/>
                        <a:t> Mali Bio-carburant, local council authorities, Ministry of agriculture and rural development, Ministry of Livestock and fishery, 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AKF, CRS, WV, OXFAM, WFP, SNV, ICCO, </a:t>
                      </a:r>
                      <a:r>
                        <a:rPr lang="en-US" dirty="0" err="1" smtClean="0"/>
                        <a:t>Helvetas</a:t>
                      </a:r>
                      <a:r>
                        <a:rPr lang="en-US" dirty="0" smtClean="0"/>
                        <a:t>, ICRAF,</a:t>
                      </a:r>
                      <a:r>
                        <a:rPr lang="en-US" baseline="0" dirty="0" smtClean="0"/>
                        <a:t> ICRISAT, 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sz="1600" baseline="0" dirty="0" smtClean="0"/>
                        <a:t>Strategic communication for effective dissemination of project outputs in place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Rural radio, TV5 Africa, Sahel Eco,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ICRAF, ICRISAT, AVRDC </a:t>
                      </a:r>
                      <a:endParaRPr lang="en-US" dirty="0"/>
                    </a:p>
                  </a:txBody>
                  <a:tcPr/>
                </a:tc>
              </a:tr>
              <a:tr h="3735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US" sz="1600" baseline="0" dirty="0" smtClean="0"/>
                        <a:t>Synergies with leverage opportunities with development actors (NGOs, private and public sectors) Built and strengthened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USAID-funded project in Mali (groundnut sorghum, </a:t>
                      </a:r>
                      <a:r>
                        <a:rPr lang="en-US" dirty="0" err="1" smtClean="0"/>
                        <a:t>SmAt</a:t>
                      </a:r>
                      <a:r>
                        <a:rPr lang="en-US" dirty="0" smtClean="0"/>
                        <a:t>-Scaling, Livestock scaling project, the vegetable scaling),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DryDev</a:t>
                      </a:r>
                      <a:r>
                        <a:rPr lang="en-US" baseline="0" dirty="0" smtClean="0"/>
                        <a:t> project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AKF, CRS, WV, OXFAM, WFP, SNV, ICCO, </a:t>
                      </a:r>
                      <a:r>
                        <a:rPr lang="en-US" dirty="0" err="1" smtClean="0"/>
                        <a:t>Helvetas</a:t>
                      </a:r>
                      <a:r>
                        <a:rPr lang="en-US" dirty="0" smtClean="0"/>
                        <a:t>, USAID mission in Mali, 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11002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457</TotalTime>
  <Words>591</Words>
  <Application>Microsoft Office PowerPoint</Application>
  <PresentationFormat>Widescreen</PresentationFormat>
  <Paragraphs>97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Joachim N. Binam</dc:creator>
  <cp:lastModifiedBy>Joachim N. Binam</cp:lastModifiedBy>
  <cp:revision>101</cp:revision>
  <dcterms:created xsi:type="dcterms:W3CDTF">2016-02-17T15:16:15Z</dcterms:created>
  <dcterms:modified xsi:type="dcterms:W3CDTF">2016-02-18T16:00:54Z</dcterms:modified>
</cp:coreProperties>
</file>

<file path=docProps/thumbnail.jpeg>
</file>